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0A"/>
    <a:srgbClr val="53D81E"/>
    <a:srgbClr val="FFAD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8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FBAD8-3326-4E80-993D-BAE280283F28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8AA5-EE11-4891-9149-FC88D0B2C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push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4752528"/>
          </a:xfrm>
        </p:spPr>
        <p:txBody>
          <a:bodyPr>
            <a:normAutofit/>
          </a:bodyPr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Методическое обеспечение образовательного процесса 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МАОУ ДОД ДЮЦ «Московский»</a:t>
            </a:r>
          </a:p>
          <a:p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Эффективность методической работы немыслима без создания информационно- аналитического пространства, то есть информационной поддержки педагога, направленной на совершенствование образовательного пространства.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 деятельность предусматривает прежде всего сбор, систематизацию, анализ и обобщение педагогической информации.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нашем центре создан ИМБ по направлениям, по материалам журналов, полученных по подписке, ведется аннотированный каталог, с которым педагоги знакомятся на методических оперативках.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Продолжается работа над изданием сборника методических материалов из опыта работы лучших педагогов центра.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не отстать от времени, педагог должен постоянно совершенствовать свои знания, овладевать прогрессивными педагогическими технологиями воспитания и обучения и тем самым обеспечить возможность для своего развития.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96752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latin typeface="Monotype Corsiva" pitchFamily="66" charset="0"/>
              </a:rPr>
              <a:t>СПАСИБО </a:t>
            </a:r>
          </a:p>
          <a:p>
            <a:pPr algn="ctr"/>
            <a:r>
              <a:rPr lang="ru-RU" sz="8000" b="1" dirty="0" smtClean="0">
                <a:latin typeface="Monotype Corsiva" pitchFamily="66" charset="0"/>
              </a:rPr>
              <a:t>ЗА ВНИМАНИЕ !</a:t>
            </a:r>
            <a:endParaRPr lang="ru-RU" sz="80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516360382549464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6315" y="544034"/>
            <a:ext cx="8526165" cy="5693278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740080" cy="5891485"/>
          </a:xfrm>
        </p:spPr>
        <p:txBody>
          <a:bodyPr anchor="ctr">
            <a:normAutofit fontScale="77500" lnSpcReduction="20000"/>
          </a:bodyPr>
          <a:lstStyle/>
          <a:p>
            <a:pPr lvl="1"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lvl="1"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всестороннее повышение квалификации и                                                                                      профессионального мастерства педагогов дополнительного образования.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Повышение качества профессионального уровня и педагогического мастерства.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Инициирование педагогического творчества.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Внедрение в практическую деятельность современных педагогических технологий.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«Выращивание» и освоение передового педагогического опыта.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Дидактическое и методическое обеспечение инновационной деятельности.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26469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Основные принципы осуществления системы методического обеспечения: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связь с жизнью, реализация федеральной целевой программы, учет проблем учреждения, ориентация на социальную значимость.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Научность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достижение соответствия всей системы современным научным видениям.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Системность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(как целостная система)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Последовательность, преемственность, непрерывность, массовость, полный охват всех педагогов методической работой в течении года.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Творческий характер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Оперативность, гибкость, мобильность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(учет индивидуальных особенностей педагога, его возможностей, быстрая передача информации, индивидуальная работа)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Создание благоприятного психолого-педагогического климата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237964" y="3055640"/>
            <a:ext cx="8668072" cy="74672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60648"/>
            <a:ext cx="79928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методического обеспечения образовательного процесса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620688"/>
            <a:ext cx="11112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96072" y="1196752"/>
            <a:ext cx="18473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836712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/>
              <a:t>Педсовет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Директор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Методический совет                                                                         Информационно-методический банк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 smtClean="0"/>
              <a:t>Методическая служба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1200" dirty="0" smtClean="0"/>
              <a:t>Аттестационная комиссия                                                                                     Психологическая служба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5536" y="2564904"/>
          <a:ext cx="8496943" cy="3632313"/>
        </p:xfrm>
        <a:graphic>
          <a:graphicData uri="http://schemas.openxmlformats.org/drawingml/2006/table">
            <a:tbl>
              <a:tblPr/>
              <a:tblGrid>
                <a:gridCol w="1498572"/>
                <a:gridCol w="1493247"/>
                <a:gridCol w="1499461"/>
                <a:gridCol w="1348538"/>
                <a:gridCol w="1251769"/>
                <a:gridCol w="1405356"/>
              </a:tblGrid>
              <a:tr h="33680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Направление деятельности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Повышение профессионального уровня педагогов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Программно-методическое обеспечение ОП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Изучение, обобщение педагогического опыта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Информационно-аналитическое обеспечение ОП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Осуществление инновационной деятельности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Психолого-педагогическая поддержка участников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2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6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Семинары, деловые игры и т.д.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Аттестация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Самообразование педагогов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Разработка и совершенствование дополнительных образовательных программ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УМК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Мониторинг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Работа методических объединений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Методические выставки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Мастер-классы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Конкурс профессионального мастерства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ИМБ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Разработка методических материалов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Издательская деятельность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Работа проблемных групп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Разработка и внедрение инновационных технологий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Психологическое консультирование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Просветительская работа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2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45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Педагоги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дополнительного образования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827584" y="6072971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повышения квалификации педагогического работника вне учреждения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11960" y="836712"/>
            <a:ext cx="792088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211960" y="1412776"/>
            <a:ext cx="792088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475656" y="1772816"/>
            <a:ext cx="1800200" cy="21602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724128" y="1700808"/>
            <a:ext cx="2664296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403648" y="2132856"/>
            <a:ext cx="1944216" cy="21602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012160" y="2132856"/>
            <a:ext cx="1944216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51920" y="1916832"/>
            <a:ext cx="1584176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195736" y="6237312"/>
            <a:ext cx="5400600" cy="2880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 стрелкой 44"/>
          <p:cNvCxnSpPr>
            <a:stCxn id="24" idx="2"/>
            <a:endCxn id="25" idx="0"/>
          </p:cNvCxnSpPr>
          <p:nvPr/>
        </p:nvCxnSpPr>
        <p:spPr>
          <a:xfrm>
            <a:off x="4608004" y="1124744"/>
            <a:ext cx="0" cy="288032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275856" y="1844824"/>
            <a:ext cx="576064" cy="72008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7" idx="1"/>
          </p:cNvCxnSpPr>
          <p:nvPr/>
        </p:nvCxnSpPr>
        <p:spPr>
          <a:xfrm flipH="1">
            <a:off x="5436096" y="1844824"/>
            <a:ext cx="288032" cy="72008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3347864" y="2204864"/>
            <a:ext cx="504056" cy="72008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29" idx="1"/>
          </p:cNvCxnSpPr>
          <p:nvPr/>
        </p:nvCxnSpPr>
        <p:spPr>
          <a:xfrm>
            <a:off x="5436096" y="2204864"/>
            <a:ext cx="576064" cy="72008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331640" y="5445224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627784" y="5445224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4139952" y="5445224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508104" y="5445224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6804248" y="5445224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8172400" y="5445224"/>
            <a:ext cx="0" cy="36004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1115616" y="3645024"/>
            <a:ext cx="0" cy="2160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627784" y="3645024"/>
            <a:ext cx="0" cy="2160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4139952" y="3645024"/>
            <a:ext cx="0" cy="2160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580112" y="3645024"/>
            <a:ext cx="0" cy="2160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876256" y="3645024"/>
            <a:ext cx="0" cy="2160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8172400" y="3645024"/>
            <a:ext cx="0" cy="2160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30" idx="2"/>
          </p:cNvCxnSpPr>
          <p:nvPr/>
        </p:nvCxnSpPr>
        <p:spPr>
          <a:xfrm>
            <a:off x="4644008" y="2204864"/>
            <a:ext cx="0" cy="36004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Соединительная линия уступом 74"/>
          <p:cNvCxnSpPr>
            <a:stCxn id="31" idx="1"/>
            <a:endCxn id="24" idx="1"/>
          </p:cNvCxnSpPr>
          <p:nvPr/>
        </p:nvCxnSpPr>
        <p:spPr>
          <a:xfrm rot="10800000" flipH="1">
            <a:off x="2195736" y="980728"/>
            <a:ext cx="2016224" cy="5400600"/>
          </a:xfrm>
          <a:prstGeom prst="bentConnector3">
            <a:avLst>
              <a:gd name="adj1" fmla="val -101570"/>
            </a:avLst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9036496" y="980728"/>
            <a:ext cx="0" cy="504056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H="1">
            <a:off x="8892480" y="6021288"/>
            <a:ext cx="144016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 flipH="1">
            <a:off x="5004048" y="980728"/>
            <a:ext cx="4032448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179512" y="1772816"/>
            <a:ext cx="1296144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179512" y="2204864"/>
            <a:ext cx="1224136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 flipH="1">
            <a:off x="8388424" y="1700808"/>
            <a:ext cx="648072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>
            <a:endCxn id="29" idx="3"/>
          </p:cNvCxnSpPr>
          <p:nvPr/>
        </p:nvCxnSpPr>
        <p:spPr>
          <a:xfrm flipH="1">
            <a:off x="7956376" y="2276872"/>
            <a:ext cx="1080120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профессионального уровня и мастерства педагогических работников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Главными принципами реализации этого направления деятельности являются системность, последовательность, плановость.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работы над единой методической темой.</a:t>
            </a:r>
          </a:p>
          <a:p>
            <a:pPr marL="342900" indent="-3429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«Развитие инновационной компетентности педагога дополнительного образования»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планировании работы над методической темой рекомендуется провести анкетирование среди педагогов в целях более детального осмысления целей предстоящей работы.</a:t>
            </a:r>
          </a:p>
          <a:p>
            <a:pPr marL="342900" indent="-342900" algn="just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Формы работы: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семинары-практикумы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Деловые игры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недели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Временные инициативные группы по подготовке к семинарам, педагогическим советам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Консультирование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оперативки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алгоритма определения содержания индивидуальной деятельности педагога по самообразованию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7"/>
            <a:ext cx="8964488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Алгоритм определения содержания индивидуальной деятельности по самообразованию педагогов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2492896"/>
            <a:ext cx="345638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Работа над проектом или программой: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постановка проблемы;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определение целей, задач;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ресурсное обеспечение;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ожидаемые результаты;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способы проверки результатов;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коррекционная работа.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70892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Разработка индивидуального маршрута: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работа с литературой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посещение занятий, творческих гостиных,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мастер-классов коллег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участие в работе семинаров,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проблемных курсах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другие виды работ.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1052736"/>
            <a:ext cx="3923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Анализ собственного опыта работы: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профессиональной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целей и задач;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применяемых методик;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результатов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выбор темы по самообразованию.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4509120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Представление  результатов работ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Презентация на педагогическом совете отдела, на психолого-педагогическом консилиуме в рамках образовательной области,  на заседании методического совета, научно-методического совета, на заседании городских методических объединений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5733256"/>
            <a:ext cx="6048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Анализ результатов работы по самообразованию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1052736"/>
            <a:ext cx="3384376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2924944"/>
            <a:ext cx="3672408" cy="1584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2780928"/>
            <a:ext cx="3456384" cy="1584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941168"/>
            <a:ext cx="8352928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6165304"/>
            <a:ext cx="396044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203848" y="2492896"/>
            <a:ext cx="0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868144" y="2492896"/>
            <a:ext cx="0" cy="28803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051720" y="4509120"/>
            <a:ext cx="0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660232" y="4365104"/>
            <a:ext cx="0" cy="57606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1" idx="2"/>
          </p:cNvCxnSpPr>
          <p:nvPr/>
        </p:nvCxnSpPr>
        <p:spPr>
          <a:xfrm>
            <a:off x="4644008" y="5877272"/>
            <a:ext cx="0" cy="28803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Программно-методическое обеспечение образовательного процесса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Разработка и совершенствование образовательных программ       и технологий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Презентации образовательных программ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Создание учебно-методических комплексов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Мониторинг образовательного процесса</a:t>
            </a:r>
          </a:p>
          <a:p>
            <a:pPr algn="just"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Учебно-методический комплекс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совокупность систематизированных материалов, необходимых для осуществления образовательного процесса, обеспечивающих успех воспитанников в познавательной, творческой, коммуникативной и других видах деятельности, неотъемлемая часть профессиональной деятельности педагога.</a:t>
            </a:r>
          </a:p>
          <a:p>
            <a:pPr algn="just"/>
            <a:endParaRPr lang="ru-RU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1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Методическим советом центра была разработана примерная структура УМК педагога дополнительного образования: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Календарно-тематический план по годам обучения.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Учебно-воспитательный план на год.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Материалы для педагога и обучающихся по учебно-методическому обеспечению образовательной программы.</a:t>
            </a:r>
          </a:p>
          <a:p>
            <a:pPr marL="342900" indent="-34290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(методические разработки, пособия, картотека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интернетсайтов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картотека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специальной литературы, наглядный материал, дидактические пособия, конспекты занятий, методические рекомендации для педагога).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 Материалы по индивидуальному сопровождению развития обучающихся.</a:t>
            </a:r>
          </a:p>
          <a:p>
            <a:pPr marL="342900" indent="-34290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(методики педагогической диагностики уровней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ЗУН, анкеты для детей и родителей, диагностические карты, сводные таблицы качества образовательного процесса, структура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для одаренных детей и т.д.)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 Материалы по воспитательной работе с детским коллективом и семьёй.</a:t>
            </a:r>
          </a:p>
          <a:p>
            <a:pPr marL="342900" indent="-34290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(сценарии мероприятий, КТД, игровые методики, проекты, положения, конспекты лекториев, протоколы родительских собраний и т.д.)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 Рейтинг коллектива.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Изучение, обобщение и распространение педагогического опыта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Функции методического объединения сейчас тоже меняются – сегодня это в дополнение к организационно-координирующей, научно-методическая, анализирующая и инновационная функции.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Лаборатория проблем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методические мастерские: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Практики</a:t>
            </a:r>
          </a:p>
          <a:p>
            <a:pPr marL="342900" indent="-34290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Цель: изучение и обобщение педагогического опыта, проведение и анализ открытых занятий, издание методической продукции.</a:t>
            </a:r>
          </a:p>
          <a:p>
            <a:pPr marL="342900" indent="-342900" algn="just">
              <a:buAutoNum type="arabicPeriod" startAt="2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Новаторы</a:t>
            </a:r>
          </a:p>
          <a:p>
            <a:pPr marL="342900" indent="-34290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Цель: апробирование новых методик и технологий, просветительская деятельность, организация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AutoNum type="arabicPeriod" startAt="3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Аналитики</a:t>
            </a:r>
          </a:p>
          <a:p>
            <a:pPr marL="342900" indent="-342900"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Цель: анализ состояния образовательного процесса, обобщение проблем, пополнение методическими материалами ИМБ, обучающая и просветительская деятельность.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895</Words>
  <Application>Microsoft Office PowerPoint</Application>
  <PresentationFormat>Экран (4:3)</PresentationFormat>
  <Paragraphs>151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3</cp:lastModifiedBy>
  <cp:revision>29</cp:revision>
  <dcterms:created xsi:type="dcterms:W3CDTF">2014-03-19T12:49:47Z</dcterms:created>
  <dcterms:modified xsi:type="dcterms:W3CDTF">2014-03-24T08:03:33Z</dcterms:modified>
</cp:coreProperties>
</file>