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9" r:id="rId2"/>
    <p:sldId id="257" r:id="rId3"/>
    <p:sldId id="262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0" r:id="rId12"/>
    <p:sldId id="259" r:id="rId13"/>
    <p:sldId id="269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0" r:id="rId23"/>
    <p:sldId id="278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2057-56BE-4432-B349-1DBABB9423D2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71B0-0825-4F7B-B54B-E1A28199A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6;&#1072;&#1073;&#1086;&#1095;&#1080;&#1081;%20&#1089;&#1090;&#1086;&#1083;\&#1076;&#1077;&#1085;&#1100;%20&#1084;&#1072;&#1090;&#1077;&#1088;&#1080;\Mama%20pervoe%20slovo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МАУДО ДЮЦ «Московский»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>
                <a:latin typeface="Monotype Corsiva" pitchFamily="66" charset="0"/>
              </a:rPr>
              <a:t>ТЕМАТИЧЕСКОЕ ЗАНЯТИЕ, </a:t>
            </a:r>
          </a:p>
          <a:p>
            <a:pPr algn="ctr"/>
            <a:r>
              <a:rPr lang="ru-RU" b="1" dirty="0">
                <a:latin typeface="Monotype Corsiva" pitchFamily="66" charset="0"/>
              </a:rPr>
              <a:t>посвященное 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«ДНЮ МАТЕРИ В РОССИИ»</a:t>
            </a:r>
          </a:p>
          <a:p>
            <a:endParaRPr lang="ru-RU" b="1" dirty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  <a:p>
            <a:pPr algn="r"/>
            <a:r>
              <a:rPr lang="ru-RU" b="1" dirty="0">
                <a:latin typeface="Monotype Corsiva" pitchFamily="66" charset="0"/>
              </a:rPr>
              <a:t>Участники: учащиеся объединений «</a:t>
            </a:r>
            <a:r>
              <a:rPr lang="ru-RU" b="1" dirty="0" err="1">
                <a:latin typeface="Monotype Corsiva" pitchFamily="66" charset="0"/>
              </a:rPr>
              <a:t>Инфознайка</a:t>
            </a:r>
            <a:r>
              <a:rPr lang="ru-RU" b="1" dirty="0">
                <a:latin typeface="Monotype Corsiva" pitchFamily="66" charset="0"/>
              </a:rPr>
              <a:t>» и «Зеркало» </a:t>
            </a:r>
          </a:p>
          <a:p>
            <a:pPr algn="r"/>
            <a:r>
              <a:rPr lang="ru-RU" b="1" dirty="0">
                <a:latin typeface="Monotype Corsiva" pitchFamily="66" charset="0"/>
              </a:rPr>
              <a:t>Подготовила и провела: Берник Е.В</a:t>
            </a:r>
            <a:r>
              <a:rPr lang="ru-RU" b="1" dirty="0" smtClean="0">
                <a:latin typeface="Monotype Corsiva" pitchFamily="66" charset="0"/>
              </a:rPr>
              <a:t>.,</a:t>
            </a:r>
          </a:p>
          <a:p>
            <a:pPr algn="r"/>
            <a:r>
              <a:rPr lang="ru-RU" b="1" dirty="0">
                <a:latin typeface="Monotype Corsiva" pitchFamily="66" charset="0"/>
              </a:rPr>
              <a:t>п</a:t>
            </a:r>
            <a:r>
              <a:rPr lang="ru-RU" b="1" dirty="0" smtClean="0">
                <a:latin typeface="Monotype Corsiva" pitchFamily="66" charset="0"/>
              </a:rPr>
              <a:t>едагог дополнительного образования</a:t>
            </a:r>
            <a:endParaRPr lang="ru-RU" b="1" dirty="0">
              <a:latin typeface="Monotype Corsiva" pitchFamily="66" charset="0"/>
            </a:endParaRPr>
          </a:p>
          <a:p>
            <a:pPr algn="ctr"/>
            <a:endParaRPr lang="ru-RU" b="1" dirty="0">
              <a:latin typeface="Monotype Corsiva" pitchFamily="66" charset="0"/>
            </a:endParaRPr>
          </a:p>
          <a:p>
            <a:pPr algn="ctr"/>
            <a:r>
              <a:rPr lang="ru-RU" b="1" dirty="0">
                <a:latin typeface="Monotype Corsiva" pitchFamily="66" charset="0"/>
              </a:rPr>
              <a:t>Калининград </a:t>
            </a:r>
          </a:p>
          <a:p>
            <a:pPr algn="ctr"/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Picture 1" descr="C:\Users\Kate\Desktop\Новая папка\IMG_2858.JPG"/>
          <p:cNvPicPr>
            <a:picLocks noChangeAspect="1" noChangeArrowheads="1"/>
          </p:cNvPicPr>
          <p:nvPr/>
        </p:nvPicPr>
        <p:blipFill>
          <a:blip r:embed="rId2" cstate="print"/>
          <a:srcRect t="7316"/>
          <a:stretch>
            <a:fillRect/>
          </a:stretch>
        </p:blipFill>
        <p:spPr bwMode="auto">
          <a:xfrm>
            <a:off x="2902214" y="2619325"/>
            <a:ext cx="3253962" cy="2321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604448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Обычаи праздника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80920" cy="4149080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Канаде все дети благоговеют на своими матерями в этот день, не разрешая им заниматься домашним хозяйством. Все делают за нее. Одаривают свою родительницу подарками, цветами. Вместо домашнего ужина, делают ей ужин в ресторане.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Китае этой стране почитают своих матерей подарками и цветами. Накрывают им шикарный стол, приглашают гостей.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Японии Продавцы активно реализуют «товары для мам», все чаще в этот день устраивают празднества на улицах. Дети идут к своим мамам и дарят им подарки с вложенной них гвоздикой.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Германии впервые день Матери отпраздновали в 1923 году, и только через 10 лет, он стал общенародным праздником. Германцы одаривают своих матерей внимание, цветами и подарками.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onotype Corsiva" pitchFamily="66" charset="0"/>
                <a:cs typeface="Aparajita" pitchFamily="34" charset="0"/>
              </a:rPr>
              <a:t>Анкета:  Я знаю…. моей мамы.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  <a:noFill/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>
                <a:latin typeface="Monotype Corsiva" pitchFamily="66" charset="0"/>
              </a:rPr>
              <a:t>Любимое занятие.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Monotype Corsiva" pitchFamily="66" charset="0"/>
              </a:rPr>
              <a:t>Любимая песня.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Monotype Corsiva" pitchFamily="66" charset="0"/>
              </a:rPr>
              <a:t>Любимый фильм.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Monotype Corsiva" pitchFamily="66" charset="0"/>
              </a:rPr>
              <a:t>Любимое время года.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Monotype Corsiva" pitchFamily="66" charset="0"/>
              </a:rPr>
              <a:t>Любимый праздник.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Monotype Corsiva" pitchFamily="66" charset="0"/>
              </a:rPr>
              <a:t>Любимые цветы.</a:t>
            </a:r>
          </a:p>
        </p:txBody>
      </p:sp>
      <p:pic>
        <p:nvPicPr>
          <p:cNvPr id="23556" name="Picture 4" descr="http://img-fotki.yandex.ru/get/5638/47407354.b93/0_11bdd1_bc70b30f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733527" cy="52622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568952" cy="6120680"/>
          </a:xfrm>
          <a:prstGeom prst="rect">
            <a:avLst/>
          </a:prstGeom>
          <a:solidFill>
            <a:schemeClr val="accent1"/>
          </a:solidFill>
          <a:ln>
            <a:solidFill>
              <a:srgbClr val="7030A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img12.nnm.me/4/d/3/c/2/b8db76ae3a020f83942d6104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010025" cy="5715000"/>
          </a:xfrm>
          <a:prstGeom prst="rect">
            <a:avLst/>
          </a:prstGeom>
          <a:noFill/>
        </p:spPr>
      </p:pic>
      <p:pic>
        <p:nvPicPr>
          <p:cNvPr id="24580" name="Picture 4" descr="http://turbopic.org/img/2011_07/21/458a4945-161c-4c0c-987f-7d0d8e9e30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296141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1215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5536" y="620688"/>
            <a:ext cx="846289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Коллективная работа с целью активизации мышления детей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Посмотрите на мою открытку. Я сделала такой цветок. Но мы с все разные и мамы у нас разные, поэтому предлагаю вам вспомнить, какие еще есть цветы. Я буду вам загадывать загадки, и мы с вами посмотрим,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что у каждого цветка, своя удивительная и неповторимая форма.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Педагог загадывает загадки, после ответа на интерактивной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доске появляется изображение цветка.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Голова на ножке, в голове горошки. </a:t>
            </a:r>
            <a:br>
              <a:rPr lang="ru-RU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Солнце жжёт макушку, </a:t>
            </a:r>
            <a:br>
              <a:rPr lang="ru-RU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Сделать хочет погремушку. (Мак)</a:t>
            </a:r>
            <a:endParaRPr lang="ru-RU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16" descr="http://st1.stranamam.ru/data/cache/2010jul/14/56/468393_23681-6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2952328" cy="5389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Рос шар бел, ветер дунул – улетел. (Одуванчик)</a:t>
            </a:r>
          </a:p>
        </p:txBody>
      </p:sp>
      <p:pic>
        <p:nvPicPr>
          <p:cNvPr id="28674" name="Picture 2" descr="http://www.saludconstante.com/wp-content/uploads/2013/12/dientede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4878315" cy="355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Я – травянистое растение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С цветком сиреневого цвета.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Но переставьте ударение,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И превращаюсь я в конфету. (Ирис – </a:t>
            </a:r>
            <a:r>
              <a:rPr lang="ru-RU" sz="2400" dirty="0" err="1">
                <a:latin typeface="Monotype Corsiva" pitchFamily="66" charset="0"/>
              </a:rPr>
              <a:t>ирИс</a:t>
            </a:r>
            <a:r>
              <a:rPr lang="ru-RU" sz="2400" dirty="0">
                <a:latin typeface="Monotype Corsiva" pitchFamily="66" charset="0"/>
              </a:rPr>
              <a:t>)</a:t>
            </a:r>
          </a:p>
        </p:txBody>
      </p:sp>
      <p:pic>
        <p:nvPicPr>
          <p:cNvPr id="29698" name="Picture 2" descr="http://flowersopt.ru/img/cms/_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8920"/>
            <a:ext cx="5255146" cy="3476481"/>
          </a:xfrm>
          <a:prstGeom prst="rect">
            <a:avLst/>
          </a:prstGeom>
          <a:noFill/>
        </p:spPr>
      </p:pic>
      <p:pic>
        <p:nvPicPr>
          <p:cNvPr id="29700" name="Picture 4" descr="http://feedex.kz/admin/pictures/610304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481064" cy="2481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Все знакомы с нами: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Яркие, как пламя,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Мы однофамильцы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С мелкими гвоздями.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Полюбуйтесь дикими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Алыми ...                  (Гвоздиками) </a:t>
            </a:r>
          </a:p>
        </p:txBody>
      </p:sp>
      <p:pic>
        <p:nvPicPr>
          <p:cNvPr id="30722" name="Picture 2" descr="http://www.canadaflowers.ca/images/christmas/flowers/carnation-bouqu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5466632" cy="32581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620688"/>
            <a:ext cx="534633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Эх, звоночки, синий цвет, </a:t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язычком, а звону нет. (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Колокольчики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://photoflowery.ru/photo/2e/2e054c21758bb863a970eaac81da1d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113097" cy="47276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 Белые горошки на зелёной ножке. (Ландыш)</a:t>
            </a:r>
          </a:p>
        </p:txBody>
      </p:sp>
      <p:pic>
        <p:nvPicPr>
          <p:cNvPr id="32770" name="Picture 2" descr="http://cs625319.vk.me/v625319304/25fae/Le3gr9SrF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753100" cy="4314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2646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5000" b="1" dirty="0">
              <a:latin typeface="Monotype Corsiva" pitchFamily="66" charset="0"/>
            </a:endParaRPr>
          </a:p>
          <a:p>
            <a:pPr>
              <a:buNone/>
            </a:pPr>
            <a:endParaRPr lang="ru-RU" sz="5000" b="1" dirty="0">
              <a:latin typeface="Monotype Corsiva" pitchFamily="66" charset="0"/>
            </a:endParaRPr>
          </a:p>
          <a:p>
            <a:pPr>
              <a:buNone/>
            </a:pPr>
            <a:endParaRPr lang="ru-RU" sz="5000" b="1" dirty="0">
              <a:latin typeface="Monotype Corsiva" pitchFamily="66" charset="0"/>
            </a:endParaRP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Тема:</a:t>
            </a:r>
            <a:r>
              <a:rPr lang="ru-RU" sz="5000" dirty="0">
                <a:latin typeface="Monotype Corsiva" pitchFamily="66" charset="0"/>
              </a:rPr>
              <a:t> «Открытка ко «Дню матери»»</a:t>
            </a:r>
            <a:endParaRPr lang="ru-RU" sz="5000" b="1" dirty="0">
              <a:latin typeface="Monotype Corsiva" pitchFamily="66" charset="0"/>
            </a:endParaRP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Цель:</a:t>
            </a:r>
            <a:endParaRPr lang="ru-RU" sz="5000" dirty="0">
              <a:latin typeface="Monotype Corsiva" pitchFamily="66" charset="0"/>
            </a:endParaRPr>
          </a:p>
          <a:p>
            <a:pPr lvl="0"/>
            <a:r>
              <a:rPr lang="ru-RU" sz="5000" dirty="0">
                <a:latin typeface="Monotype Corsiva" pitchFamily="66" charset="0"/>
              </a:rPr>
              <a:t>формирование умения самостоятельно находить решения технических и художественных задач, отвечающих заданному условию, в построении композиции произведений  декоративно-прикладного  характера;</a:t>
            </a:r>
          </a:p>
          <a:p>
            <a:pPr lvl="0"/>
            <a:r>
              <a:rPr lang="ru-RU" sz="5000" dirty="0">
                <a:latin typeface="Monotype Corsiva" pitchFamily="66" charset="0"/>
              </a:rPr>
              <a:t>развитие любознательности, фантазии, воображения, творческого технического и художественного мышления;</a:t>
            </a:r>
          </a:p>
          <a:p>
            <a:pPr lvl="0"/>
            <a:r>
              <a:rPr lang="ru-RU" sz="5000" dirty="0">
                <a:latin typeface="Monotype Corsiva" pitchFamily="66" charset="0"/>
              </a:rPr>
              <a:t>воспитание любви к близким людям, способность видеть красоту природы.</a:t>
            </a:r>
          </a:p>
          <a:p>
            <a:pPr>
              <a:buNone/>
            </a:pPr>
            <a:r>
              <a:rPr lang="ru-RU" sz="5000" dirty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Ход занятия</a:t>
            </a:r>
            <a:endParaRPr lang="ru-RU" sz="5000" dirty="0">
              <a:latin typeface="Monotype Corsiva" pitchFamily="66" charset="0"/>
            </a:endParaRP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1.Организационный момент</a:t>
            </a:r>
            <a:endParaRPr lang="ru-RU" sz="5000" dirty="0">
              <a:latin typeface="Monotype Corsiva" pitchFamily="66" charset="0"/>
            </a:endParaRP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2. Вступительная беседа</a:t>
            </a: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3. Просмотр мультфильма «Моя мама волшебница»</a:t>
            </a: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4. Обсуждение и упражнения по теме.</a:t>
            </a: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5. Практическая работа (создание открытки в графическом редакторе на компьютере).</a:t>
            </a:r>
          </a:p>
          <a:p>
            <a:pPr>
              <a:buNone/>
            </a:pPr>
            <a:r>
              <a:rPr lang="ru-RU" sz="5000" b="1" dirty="0">
                <a:latin typeface="Monotype Corsiva" pitchFamily="66" charset="0"/>
              </a:rPr>
              <a:t>6. Завершение занятия.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Ярко-синий, пушистый 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Он в хлебе родится, в еду не годится. (Василёк)</a:t>
            </a:r>
          </a:p>
        </p:txBody>
      </p:sp>
      <p:pic>
        <p:nvPicPr>
          <p:cNvPr id="33794" name="Picture 2" descr="http://img01.chitalnya.ru/upload/291/91852570185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324475" cy="47339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Стоит в саду кудряшка – белая рубашка.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Сердечко золотое, что это такое? (Ромашка)</a:t>
            </a:r>
          </a:p>
        </p:txBody>
      </p:sp>
      <p:pic>
        <p:nvPicPr>
          <p:cNvPr id="34818" name="Picture 2" descr="http://cs623331.vk.me/v623331025/3d63c/cC2hcGNab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4869159" cy="4869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Самостоятельная работа учащихся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Итак. Все готовы к изготовлению непосредственно открытки. Приступаем к работе.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Выставка работ, просмотр и анализ работ, коллективное обсуждение по вопросам.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Почему выбрал именно этот цвет?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Почему выбрал именно такой рисунок?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Как ты думаешь, понравится ли маме?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Kate\Desktop\Новая папка\IMG_2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64704"/>
            <a:ext cx="3949222" cy="55841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ma pervoe slov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553200"/>
            <a:ext cx="304800" cy="30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1500174"/>
            <a:ext cx="6215106" cy="53578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Мама — первое слово,</a:t>
            </a:r>
            <a:b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Главное слово в каждой судьбе.</a:t>
            </a:r>
            <a:b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Мама жизнь подарила,</a:t>
            </a:r>
            <a:b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Мир подарила мне и тебе.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903203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Вступительная беседа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Прежде чем приступить к работе, а работа предстоит достаточно сложная, но интересная и необычная, я попрошу вас расслабиться и послушать одну песенку. Вы наверняка не раз слышали ее. Когда вы будете её слушать, подумайте, почему именно эту песенку я включила.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Звучит песня «Моя мама лучшая на свете».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Итак, как вы думаете, почему именно эта песня? (Учащиеся высказывают свои мысли).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Объявление новой темы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Показ на  интерактивной доске появляется название темы и фотографии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–29 ноября будет замечательный, светлый праздник – «День матери». А как вы думайте, откуда вообще появился этот праздник и для чего он нужен? (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Дети высказывают свои предположения).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 В России отмечать «День матери» стали сравнительно недавно. Хотя невозможно поспорить с тем, что этот праздник –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праздник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вечности: из поколения в поколение для каждого человека мама – самый главный человек в жизни.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Основанный Президентом Российской Федерации в 1998 году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он празднуется в последнее воскресенье ноября.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 А какой подарок самый лучший?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Подарок, выполненный своими руками.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вы уже догадались, кому мы с вами будем делать открытку в подарок. Догадались?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>
            <a:prstTxWarp prst="textStop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latin typeface="+mn-lt"/>
            </a:endParaRPr>
          </a:p>
        </p:txBody>
      </p:sp>
      <p:sp>
        <p:nvSpPr>
          <p:cNvPr id="512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/>
          </a:p>
        </p:txBody>
      </p:sp>
      <p:pic>
        <p:nvPicPr>
          <p:cNvPr id="5124" name="Picture 2" descr="D:\Картинки\p000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836712"/>
            <a:ext cx="8501090" cy="2143140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День Матери</a:t>
            </a:r>
            <a:endParaRPr lang="ru-RU" sz="80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10001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</a:rPr>
              <a:t>День матери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280920" cy="42930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Международный праздник в честь матерей.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этот день принято поздравлять матерей и беременных женщин, в отличие от Международного женского дня, когда поздравления принимают все представительницы женского пола. В разных странах этот день приходится на разные даты, в основном в мире «День матери» отмечается во второе воскресенье мая. День матери в России отмечается ежегодно в последнее воскресенье ноября, в Беларуси - 14 октября, на Украине - второе воскресенье мая.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50017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              История праздника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80920" cy="5589240"/>
          </a:xfrm>
        </p:spPr>
        <p:txBody>
          <a:bodyPr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Чествование женщины-матери имеет многовековую историю.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XVII по XIX век в Великобритании отмечалось так называемое «Материнское воскресенье»  — четвёртое воскресенье Великого поста, посвящённое чествованию матерей по всей стране.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США День матери впервые публично был поддержан известной американской пацифисткой Джулией Уорд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Хоув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1872 году. «День матери» по версии Джулии Уорд — день единства матерей в борьбе за мир во всём мире. Концепция Джулии Уорд не нашла широкой поддержки ни в США, ни в других странах.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1907 году американка Анна Джарвис из Филадельфии выступила с инициативой чествования матерей в память о своей матери. Анна написала письма в государственные учреждения, законодательные органы и выдающимся лицам с предложением один день в году посвятить чествованию матерей. В 1910 году штат Виргиния первый признал День Матери официальным праздником. В 1914 году, президент США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Вудро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Вильсон объявил второе воскресенье мая национальным праздником в честь всех американских матерей.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Вслед за США второе воскресенье мая объявили праздником 23 страны (в их числе: Бахрейн, Гонконг, Индия, Малайзия, Мексика, Никарагуа и др.), а ещё более 30 отмечают праздник в другие дни.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04856" cy="15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День матери в России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352928" cy="3933056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России праздник День матери учреждён в 1998 году. В соответствии с Указом Президента России Б. Н. Ельцина от 30 января 1998 года № 120 «О Дне матери» праздник День матери отмечается в последнее ноябрьское воскресенье. Инициатива учреждения этого праздника принадлежит Комитету Государственной Думы по делам женщин, семьи и молодёжи. Цель праздника — поддержать традиции бережного отношения к женщине, закрепить семейные устои, особо отметить значение в нашей жизни главного человека — Матери.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по сей день у нас нет еще сложившихся традиций по проведению этого замечательного праздника. Только в школах и садах отмечают этот праздник в полной мере.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15001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Обычаи праздника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857250"/>
            <a:ext cx="8352928" cy="5668094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США В этот день сыновья приходят к своим матерям, чтобы навестить и преподнести сувенир своим матерям. И не важно в каких они отношениях на данный момент.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носить гвоздики в петлице пиджака, красная — мама жива, белая — мама уже на небесах.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Австралии обычаи схожи с США. С одним маленьким отличием, дети обязательно приносят своим мама завтрак в постель, и дарят подарки. Взрослые — подарки подороже, дети — маленькие сувениры.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Бразилии семьи чаще всего многодетные, и у них этот праздник отмечается за большим праздничным столом в кругу семьи. Он также отмечается в школах и садах. Для поздравления матерей, в Бразилии очень развита индустрия сувениров и различных подарков к этому дню. Так что не возникает особых проблем выбрать для мамы самый лучший подарок.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Италии в этот день дети дарят своим мамам подарки: цветы, сладости и сувениры.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568952" cy="6120680"/>
          </a:xfrm>
          <a:prstGeom prst="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943</Words>
  <Application>Microsoft Office PowerPoint</Application>
  <PresentationFormat>Экран (4:3)</PresentationFormat>
  <Paragraphs>102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Aparajita</vt:lpstr>
      <vt:lpstr>Arial</vt:lpstr>
      <vt:lpstr>Calibri</vt:lpstr>
      <vt:lpstr>Monotype Corsiva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матери </vt:lpstr>
      <vt:lpstr>               История праздника </vt:lpstr>
      <vt:lpstr>День матери в России </vt:lpstr>
      <vt:lpstr>Обычаи праздника </vt:lpstr>
      <vt:lpstr>Обычаи праздника</vt:lpstr>
      <vt:lpstr>Анкета:  Я знаю…. моей мамы.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User</cp:lastModifiedBy>
  <cp:revision>12</cp:revision>
  <dcterms:created xsi:type="dcterms:W3CDTF">2015-11-29T22:13:46Z</dcterms:created>
  <dcterms:modified xsi:type="dcterms:W3CDTF">2019-07-18T11:34:40Z</dcterms:modified>
</cp:coreProperties>
</file>