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1" r:id="rId3"/>
    <p:sldId id="262" r:id="rId4"/>
    <p:sldId id="263" r:id="rId5"/>
    <p:sldId id="257" r:id="rId6"/>
    <p:sldId id="258" r:id="rId7"/>
    <p:sldId id="259" r:id="rId8"/>
    <p:sldId id="260" r:id="rId9"/>
    <p:sldId id="270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3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3/19/2019</a:t>
            </a:fld>
            <a:endParaRPr lang="en-US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F%D0%BE%D0%BB%D0%B5%D0%B7%D0%BD%D1%8B%D0%B5_%D0%B8%D1%81%D0%BA%D0%BE%D0%BF%D0%B0%D0%B5%D0%BC%D1%8B%D0%B5" TargetMode="External"/><Relationship Id="rId2" Type="http://schemas.openxmlformats.org/officeDocument/2006/relationships/hyperlink" Target="https://ru.wikipedia.org/w/index.php?title=%D0%93%D0%BE%D1%80%D0%BD%D0%B0%D1%8F_%D0%BC%D0%B0%D1%88%D0%B8%D0%BD%D0%B0&amp;action=edit&amp;redlink=1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hyperlink" Target="https://ru.wikipedia.org/wiki/%D0%9F%D1%80%D0%BE%D1%85%D0%BE%D0%B4%D1%87%D0%B5%D1%81%D0%BA%D0%B8%D0%B9_%D0%BA%D0%BE%D0%BC%D0%B1%D0%B0%D0%B9%D0%BD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ru.wikipedia.org/wiki/%D0%9A%D0%BE%D0%BC%D0%B1%D0%B0%D0%B9%D0%BD_%D0%BE%D1%87%D0%B8%D1%81%D1%82%D0%BD%D0%BE%D0%B9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828799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МАУДО ДЮЦ «Московский»</a:t>
            </a:r>
            <a:br>
              <a:rPr lang="ru-RU" sz="2800" dirty="0" smtClean="0"/>
            </a:br>
            <a:r>
              <a:rPr lang="ru-RU" sz="2800" dirty="0" smtClean="0"/>
              <a:t>творческий проект по робототехнике</a:t>
            </a:r>
            <a:br>
              <a:rPr lang="ru-RU" sz="2800" dirty="0" smtClean="0"/>
            </a:br>
            <a:r>
              <a:rPr lang="ru-RU" sz="2800" dirty="0" smtClean="0"/>
              <a:t>на тему «Робот – горный комбайн»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3124200"/>
            <a:ext cx="8062912" cy="2514600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10000"/>
              </a:lnSpc>
            </a:pPr>
            <a:endParaRPr lang="ru-RU" sz="2000" dirty="0" smtClean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</a:pPr>
            <a:endParaRPr lang="ru-RU" sz="2000" dirty="0" smtClean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</a:pPr>
            <a:endParaRPr lang="ru-RU" sz="2000" dirty="0" smtClean="0">
              <a:solidFill>
                <a:schemeClr val="tx1"/>
              </a:solidFill>
            </a:endParaRPr>
          </a:p>
          <a:p>
            <a:pPr algn="l">
              <a:lnSpc>
                <a:spcPct val="110000"/>
              </a:lnSpc>
            </a:pPr>
            <a:r>
              <a:rPr lang="ru-RU" sz="5900" dirty="0" smtClean="0">
                <a:solidFill>
                  <a:schemeClr val="bg1"/>
                </a:solidFill>
              </a:rPr>
              <a:t>Проект разработали учащиеся </a:t>
            </a:r>
          </a:p>
          <a:p>
            <a:pPr algn="l">
              <a:lnSpc>
                <a:spcPct val="110000"/>
              </a:lnSpc>
            </a:pPr>
            <a:r>
              <a:rPr lang="ru-RU" sz="5900" dirty="0" smtClean="0">
                <a:solidFill>
                  <a:schemeClr val="bg1"/>
                </a:solidFill>
              </a:rPr>
              <a:t>объединения «Юный техник» </a:t>
            </a:r>
          </a:p>
          <a:p>
            <a:pPr algn="l">
              <a:lnSpc>
                <a:spcPct val="110000"/>
              </a:lnSpc>
            </a:pPr>
            <a:r>
              <a:rPr lang="ru-RU" sz="5900" dirty="0" smtClean="0">
                <a:solidFill>
                  <a:schemeClr val="bg1"/>
                </a:solidFill>
              </a:rPr>
              <a:t>Кровопуск Петр, </a:t>
            </a:r>
            <a:r>
              <a:rPr lang="ru-RU" sz="5900" dirty="0" err="1" smtClean="0">
                <a:solidFill>
                  <a:schemeClr val="bg1"/>
                </a:solidFill>
              </a:rPr>
              <a:t>Мишаков</a:t>
            </a:r>
            <a:r>
              <a:rPr lang="ru-RU" sz="5900" dirty="0" smtClean="0">
                <a:solidFill>
                  <a:schemeClr val="bg1"/>
                </a:solidFill>
              </a:rPr>
              <a:t> Николай</a:t>
            </a:r>
          </a:p>
          <a:p>
            <a:pPr algn="l">
              <a:lnSpc>
                <a:spcPct val="110000"/>
              </a:lnSpc>
            </a:pPr>
            <a:endParaRPr lang="ru-RU" sz="5900" dirty="0" smtClean="0">
              <a:solidFill>
                <a:schemeClr val="bg1"/>
              </a:solidFill>
            </a:endParaRPr>
          </a:p>
          <a:p>
            <a:pPr algn="l">
              <a:lnSpc>
                <a:spcPct val="110000"/>
              </a:lnSpc>
            </a:pPr>
            <a:r>
              <a:rPr lang="ru-RU" sz="5900" dirty="0" smtClean="0">
                <a:solidFill>
                  <a:schemeClr val="bg1"/>
                </a:solidFill>
              </a:rPr>
              <a:t>Руководитель Поспелова Галина Олеговна, </a:t>
            </a:r>
          </a:p>
          <a:p>
            <a:pPr algn="l">
              <a:lnSpc>
                <a:spcPct val="110000"/>
              </a:lnSpc>
            </a:pPr>
            <a:r>
              <a:rPr lang="ru-RU" sz="5900" dirty="0" smtClean="0">
                <a:solidFill>
                  <a:schemeClr val="bg1"/>
                </a:solidFill>
              </a:rPr>
              <a:t>педагог дополнительного образования</a:t>
            </a:r>
            <a:endParaRPr lang="ru-RU" sz="59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У нас получилась вот такая модель</a:t>
            </a:r>
            <a:br>
              <a:rPr lang="ru-RU" sz="3600" dirty="0" smtClean="0"/>
            </a:br>
            <a:endParaRPr lang="ru-RU" sz="3600" dirty="0"/>
          </a:p>
        </p:txBody>
      </p:sp>
      <p:pic>
        <p:nvPicPr>
          <p:cNvPr id="4" name="Содержимое 3" descr="G:\DCIM\100SSCAM\SDC12276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990600" y="1524000"/>
            <a:ext cx="73152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После создания модели возникла необходимость привести ее в движение. Нами был выбран компьютер как средство управления моделью. Мы создали управляющий алгоритм для нашего комбайна.</a:t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4" name="Содержимое 3" descr="G:\DCIM\100SSCAM\SDC12288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752600"/>
            <a:ext cx="6705600" cy="419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Заключение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Мы предоставили Вашему вниманию созданную нами действующую модель робота-комбайна, который служит для получения полезных ископаемых из лунных глубин. В поиске ответов на вопросы использовали сведения из сети Интернет.   Полученные сведения мы обобщили, создали и описали нашу модель робота-комбайна, создали для нее управляющий алгоритм и привели в движение.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>
              <a:buNone/>
            </a:pPr>
            <a:endParaRPr lang="ru-RU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ru-RU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Спасибо за внимание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Луна  - идеальное место для исследования космоса: там нет атмосферы, мешающей телескопам и другим приборам, нет слепящего света земных городов, нет земных радиопомех.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http://rulibs.com/ru_zar/sf_space/krasnov/6/4ee2b85f9e03a48fb59503916f973e11.jpeg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52450" y="1828801"/>
            <a:ext cx="38481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5814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000" dirty="0" smtClean="0"/>
              <a:t>Луна может быть плацдармом для космических экспедиций в ближний и дальний космос: взлет с Луны несравненно проще и дешевле, чем с Земли  - сила тяжести меньше в 6 раз, не нужно защищать корабль чрезвычайно дорогой термоизоляцией – на Луне нет атмосферы, тут же можно создать центр подготовки космонавтов.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/>
              <a:t>Луна  может быть источником материалов для строительства космических кораблей и лунных поселений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/>
              <a:t>Строительство лунной базы остается одной из главных стратегических целей российской космонавтики на ближайшие десятилетия, несмотря на непростую ситуацию с финансированием космической отрасли, в частности, лунной программы. По нынешним планам отправка космонавтов на Луну произойдет в 2030-е  годы. </a:t>
            </a:r>
            <a:endParaRPr lang="ru-RU" sz="2000" dirty="0"/>
          </a:p>
        </p:txBody>
      </p:sp>
      <p:pic>
        <p:nvPicPr>
          <p:cNvPr id="5" name="Содержимое 4" descr="http://rulibs.com/ru_zar/sf_space/krasnov/6/ce47c46a65ab58c41cff95c8f1ba35e3.jpeg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8200" y="1752600"/>
            <a:ext cx="4038600" cy="335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http://rulibs.com/ru_zar/sf_space/krasnov/6/4496fc1733d4bda7e9810bcdd5681b7d.jpeg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828800"/>
            <a:ext cx="4038600" cy="3657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1959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400" dirty="0" smtClean="0"/>
              <a:t>Все основные постройки - улицы, дома, лаборатории, заводы,  - расположены под поверхностью Луны, слой которой - защищает от резких перепадов температуры, космической радиации и метеоритов: в шахтах. Мы решили для получения полезных ископаемых из лунных глубин построить  робот – горный комбайн.</a:t>
            </a:r>
          </a:p>
          <a:p>
            <a:pPr marL="0" indent="0" algn="just">
              <a:buNone/>
            </a:pPr>
            <a:endParaRPr lang="ru-RU" sz="2400" dirty="0" smtClean="0"/>
          </a:p>
          <a:p>
            <a:pPr marL="0" indent="0" algn="just">
              <a:buNone/>
            </a:pPr>
            <a:endParaRPr lang="ru-RU" sz="2400" dirty="0" smtClean="0"/>
          </a:p>
          <a:p>
            <a:pPr marL="0" indent="0" algn="just"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u="sng" dirty="0" smtClean="0"/>
              <a:t>Цель проекта</a:t>
            </a:r>
            <a:r>
              <a:rPr lang="ru-RU" sz="3100" dirty="0" smtClean="0"/>
              <a:t>: создать робот – горный комбайн для получения полезных ископаемых из лунных глубин.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57401"/>
            <a:ext cx="8229600" cy="3581399"/>
          </a:xfrm>
        </p:spPr>
        <p:txBody>
          <a:bodyPr/>
          <a:lstStyle/>
          <a:p>
            <a:pPr>
              <a:buNone/>
            </a:pPr>
            <a:r>
              <a:rPr lang="ru-RU" sz="2400" u="sng" dirty="0" smtClean="0"/>
              <a:t>Задачи проекта</a:t>
            </a:r>
            <a:r>
              <a:rPr lang="ru-RU" sz="2400" dirty="0" smtClean="0"/>
              <a:t>:</a:t>
            </a:r>
          </a:p>
          <a:p>
            <a:pPr lvl="0"/>
            <a:r>
              <a:rPr lang="ru-RU" sz="2400" dirty="0" smtClean="0"/>
              <a:t>Изучить литературу,  рисунки и схемы по данной теме;</a:t>
            </a:r>
          </a:p>
          <a:p>
            <a:pPr lvl="0"/>
            <a:r>
              <a:rPr lang="ru-RU" sz="2400" dirty="0" smtClean="0"/>
              <a:t>Сконструировать модель робота, выполняющего функции горного комбайна;</a:t>
            </a:r>
          </a:p>
          <a:p>
            <a:pPr lvl="0"/>
            <a:r>
              <a:rPr lang="ru-RU" sz="2400" dirty="0" smtClean="0"/>
              <a:t>Создать программу для этого робота;</a:t>
            </a:r>
          </a:p>
          <a:p>
            <a:pPr lvl="0"/>
            <a:r>
              <a:rPr lang="ru-RU" sz="2400" dirty="0" smtClean="0"/>
              <a:t>Проверить на практике эффективность собранной модели.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/>
              <a:t>Горный комбайн</a:t>
            </a:r>
            <a:r>
              <a:rPr lang="ru-RU" sz="2000" dirty="0" smtClean="0"/>
              <a:t> — подземная </a:t>
            </a:r>
            <a:r>
              <a:rPr lang="ru-RU" sz="2000" dirty="0" smtClean="0">
                <a:hlinkClick r:id="rId2" tooltip="Горная машина (страница отсутствует)"/>
              </a:rPr>
              <a:t>горная машина</a:t>
            </a:r>
            <a:r>
              <a:rPr lang="ru-RU" sz="2000" dirty="0" smtClean="0"/>
              <a:t> для механической отбойки и разрушения породы или </a:t>
            </a:r>
            <a:r>
              <a:rPr lang="ru-RU" sz="2000" dirty="0" smtClean="0">
                <a:hlinkClick r:id="rId3" tooltip="Полезные ископаемые"/>
              </a:rPr>
              <a:t>полезного ископаемого</a:t>
            </a:r>
            <a:r>
              <a:rPr lang="ru-RU" sz="2000" dirty="0" smtClean="0"/>
              <a:t> и удаления их из забоя. По виду выполняемых работ различают: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>
                <a:hlinkClick r:id="rId4" tooltip="Проходческий комбайн"/>
              </a:rPr>
              <a:t>    Проходческие комбайны</a:t>
            </a:r>
            <a:r>
              <a:rPr lang="ru-RU" dirty="0" smtClean="0"/>
              <a:t> — предназначены для проходки штреков, штолен и других технологических выработок в полезном ископаемом или в пустой породе.</a:t>
            </a:r>
          </a:p>
          <a:p>
            <a:endParaRPr lang="ru-RU" dirty="0"/>
          </a:p>
        </p:txBody>
      </p:sp>
      <p:pic>
        <p:nvPicPr>
          <p:cNvPr id="5" name="Содержимое 4" descr="http://images.ru.prom.st/88613537_w640_h640_1gpks.jpg"/>
          <p:cNvPicPr>
            <a:picLocks noGrp="1"/>
          </p:cNvPicPr>
          <p:nvPr>
            <p:ph sz="half" idx="2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4648200" y="1828800"/>
            <a:ext cx="4038600" cy="3505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sz="2600" dirty="0" smtClean="0">
                <a:hlinkClick r:id="rId2" tooltip="Комбайн очистной"/>
              </a:rPr>
              <a:t>Очистные комбайны</a:t>
            </a:r>
            <a:r>
              <a:rPr lang="ru-RU" sz="2600" dirty="0" smtClean="0"/>
              <a:t> — предназначены для добычи полезных ископаемых в очистном забое (лаве). Очистные комбайны совместно с механизированными крепями и забойными </a:t>
            </a:r>
            <a:r>
              <a:rPr lang="ru-RU" sz="2600" dirty="0" smtClean="0"/>
              <a:t>конвейерами </a:t>
            </a:r>
            <a:r>
              <a:rPr lang="ru-RU" sz="2600" dirty="0" smtClean="0"/>
              <a:t>образуют механизированный очистной комплекс.</a:t>
            </a:r>
          </a:p>
          <a:p>
            <a:endParaRPr lang="ru-RU" dirty="0"/>
          </a:p>
        </p:txBody>
      </p:sp>
      <p:pic>
        <p:nvPicPr>
          <p:cNvPr id="5" name="Содержимое 4" descr="http://s0alex.ru/img17/ab10-1019.jpg"/>
          <p:cNvPicPr>
            <a:picLocks noGrp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029200" y="2057400"/>
            <a:ext cx="3352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ru-RU" dirty="0" smtClean="0"/>
              <a:t>Комбинированные комбайны – это комбайны, которые включили в себя функции проходческого и очистного комбайна.</a:t>
            </a:r>
          </a:p>
          <a:p>
            <a:endParaRPr lang="ru-RU" dirty="0"/>
          </a:p>
        </p:txBody>
      </p:sp>
      <p:pic>
        <p:nvPicPr>
          <p:cNvPr id="5" name="Содержимое 4" descr="http://derzhava.today/wp-content/uploads/2017/10/image4171.jpg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8200" y="2133600"/>
            <a:ext cx="4038600" cy="3379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Практическая часть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305800" cy="3733799"/>
          </a:xfrm>
        </p:spPr>
        <p:txBody>
          <a:bodyPr/>
          <a:lstStyle/>
          <a:p>
            <a:pPr marL="36576" indent="0" algn="just">
              <a:buNone/>
            </a:pPr>
            <a:r>
              <a:rPr lang="ru-RU" dirty="0"/>
              <a:t>Продумав все  конструктивные элементы, мы приступили к конструированию модели. Для создания модели использовались конструктор </a:t>
            </a:r>
            <a:r>
              <a:rPr lang="en-US" dirty="0"/>
              <a:t>LEGO </a:t>
            </a:r>
            <a:r>
              <a:rPr lang="en-US" dirty="0" err="1"/>
              <a:t>WeDo</a:t>
            </a:r>
            <a:r>
              <a:rPr lang="ru-RU" dirty="0"/>
              <a:t> и программное обеспечение  </a:t>
            </a:r>
            <a:r>
              <a:rPr lang="en-US" dirty="0"/>
              <a:t>LEGO Education </a:t>
            </a:r>
            <a:r>
              <a:rPr lang="en-US" dirty="0" err="1"/>
              <a:t>WeDo</a:t>
            </a:r>
            <a:r>
              <a:rPr lang="en-US" dirty="0"/>
              <a:t> Software v</a:t>
            </a:r>
            <a:r>
              <a:rPr lang="ru-RU" dirty="0"/>
              <a:t>1.2. За основу взяли  устройство проходческого комбайна.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873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101</TotalTime>
  <Words>335</Words>
  <Application>Microsoft Office PowerPoint</Application>
  <PresentationFormat>Экран (4:3)</PresentationFormat>
  <Paragraphs>35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Техническая</vt:lpstr>
      <vt:lpstr>МАУДО ДЮЦ «Московский» творческий проект по робототехнике на тему «Робот – горный комбайн»</vt:lpstr>
      <vt:lpstr>  Луна  - идеальное место для исследования космоса: там нет атмосферы, мешающей телескопам и другим приборам, нет слепящего света земных городов, нет земных радиопомех.  </vt:lpstr>
      <vt:lpstr>Луна  может быть источником материалов для строительства космических кораблей и лунных поселений</vt:lpstr>
      <vt:lpstr>Презентация PowerPoint</vt:lpstr>
      <vt:lpstr> Цель проекта: создать робот – горный комбайн для получения полезных ископаемых из лунных глубин. </vt:lpstr>
      <vt:lpstr>Горный комбайн — подземная горная машина для механической отбойки и разрушения породы или полезного ископаемого и удаления их из забоя. По виду выполняемых работ различают:</vt:lpstr>
      <vt:lpstr>Презентация PowerPoint</vt:lpstr>
      <vt:lpstr>Презентация PowerPoint</vt:lpstr>
      <vt:lpstr>Практическая часть</vt:lpstr>
      <vt:lpstr> У нас получилась вот такая модель </vt:lpstr>
      <vt:lpstr> После создания модели возникла необходимость привести ее в движение. Нами был выбран компьютер как средство управления моделью. Мы создали управляющий алгоритм для нашего комбайна. </vt:lpstr>
      <vt:lpstr>Заключение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МАУДО ДЮЦ «Московский» творческий проект по робототехнике на тему «Робот – горный комбайн»</dc:title>
  <cp:lastModifiedBy>user</cp:lastModifiedBy>
  <cp:revision>12</cp:revision>
  <dcterms:modified xsi:type="dcterms:W3CDTF">2019-03-19T10:20:54Z</dcterms:modified>
</cp:coreProperties>
</file>